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9" r:id="rId2"/>
    <p:sldId id="256" r:id="rId3"/>
    <p:sldId id="268" r:id="rId4"/>
    <p:sldId id="269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09" autoAdjust="0"/>
  </p:normalViewPr>
  <p:slideViewPr>
    <p:cSldViewPr>
      <p:cViewPr varScale="1">
        <p:scale>
          <a:sx n="76" d="100"/>
          <a:sy n="76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052F8-0125-4039-9365-F5E2F347E581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E61BC-F279-41CF-B36D-3CD4A7A71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60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E61BC-F279-41CF-B36D-3CD4A7A718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9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3F4CA2-87BA-4160-8337-21CF143CE2F9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E1AC72-56CD-4435-87FD-6FF9A901550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2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3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1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48000"/>
            <a:ext cx="6629400" cy="3200400"/>
          </a:xfrm>
        </p:spPr>
        <p:txBody>
          <a:bodyPr>
            <a:noAutofit/>
          </a:bodyPr>
          <a:lstStyle/>
          <a:p>
            <a:endParaRPr lang="en-US" sz="23900" dirty="0"/>
          </a:p>
        </p:txBody>
      </p:sp>
      <p:sp>
        <p:nvSpPr>
          <p:cNvPr id="4" name="Down Ribbon 3"/>
          <p:cNvSpPr/>
          <p:nvPr/>
        </p:nvSpPr>
        <p:spPr>
          <a:xfrm>
            <a:off x="-228600" y="0"/>
            <a:ext cx="9144000" cy="2709041"/>
          </a:xfrm>
          <a:prstGeom prst="ribbon">
            <a:avLst>
              <a:gd name="adj1" fmla="val 3333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dirty="0" smtClean="0"/>
              <a:t>স্বাগতম</a:t>
            </a:r>
            <a:endParaRPr lang="en-US" sz="16600" dirty="0"/>
          </a:p>
        </p:txBody>
      </p:sp>
      <p:pic>
        <p:nvPicPr>
          <p:cNvPr id="1026" name="Picture 2" descr="C:\Users\DOEL\Pictures\afza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" y="2971800"/>
            <a:ext cx="67056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055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3" name="applause.wav"/>
          </p:stSnd>
        </p:sndAc>
      </p:transition>
    </mc:Choice>
    <mc:Fallback>
      <p:transition spd="slow"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6000" dirty="0" smtClean="0"/>
              <a:t>মান নির্নয়</a:t>
            </a:r>
            <a:endParaRPr 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bn-BD" dirty="0" smtClean="0"/>
                  <a:t>প্রশ্ন: </a:t>
                </a:r>
                <a:r>
                  <a:rPr lang="en-US" dirty="0" smtClean="0"/>
                  <a:t>x=3 </a:t>
                </a:r>
                <a:r>
                  <a:rPr lang="bn-BD" dirty="0" smtClean="0"/>
                  <a:t>হলে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+2(</a:t>
                </a:r>
                <a:r>
                  <a:rPr lang="en-US" dirty="0" err="1" smtClean="0"/>
                  <a:t>x+y</a:t>
                </a:r>
                <a:r>
                  <a:rPr lang="en-US" dirty="0" smtClean="0"/>
                  <a:t>)(x-y)+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bn-BD" dirty="0" smtClean="0"/>
                  <a:t>এর মান নির্নয় কর।</a:t>
                </a:r>
              </a:p>
              <a:p>
                <a:r>
                  <a:rPr lang="bn-BD" dirty="0" smtClean="0"/>
                  <a:t>সমাধান: ধরি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x+y</a:t>
                </a:r>
                <a:r>
                  <a:rPr lang="en-US" dirty="0" smtClean="0"/>
                  <a:t>=a, x-y=b</a:t>
                </a:r>
              </a:p>
              <a:p>
                <a:r>
                  <a:rPr lang="bn-BD" dirty="0" smtClean="0"/>
                  <a:t>প্রদত্ত রাশি=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+2ab+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=(</a:t>
                </a:r>
                <a:r>
                  <a:rPr lang="en-US" dirty="0" err="1" smtClean="0"/>
                  <a:t>x+y+x-y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2</a:t>
                </a:r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=(2x)</a:t>
                </a:r>
                <a:r>
                  <a:rPr lang="en-US" baseline="30000" dirty="0" smtClean="0"/>
                  <a:t>2</a:t>
                </a:r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=(2.3)</a:t>
                </a:r>
                <a:r>
                  <a:rPr lang="en-US" baseline="30000" dirty="0" smtClean="0"/>
                  <a:t>2</a:t>
                </a:r>
                <a:endParaRPr lang="en-US" baseline="-25000" dirty="0" smtClean="0"/>
              </a:p>
              <a:p>
                <a:r>
                  <a:rPr lang="en-US" baseline="-25000" dirty="0"/>
                  <a:t> </a:t>
                </a:r>
                <a:r>
                  <a:rPr lang="en-US" dirty="0" smtClean="0"/>
                  <a:t>            =6</a:t>
                </a:r>
                <a:r>
                  <a:rPr lang="en-US" baseline="30000" dirty="0" smtClean="0"/>
                  <a:t>2</a:t>
                </a:r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=36                 Answer: 36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481" t="-3639" r="-1630" b="-3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8676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laser.wav"/>
          </p:stSnd>
        </p:sndAc>
      </p:transition>
    </mc:Choice>
    <mc:Fallback>
      <p:transition spd="slow"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6600" dirty="0" smtClean="0"/>
              <a:t>দলীয় কাজ</a:t>
            </a:r>
            <a:endParaRPr lang="en-US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bn-BD" sz="3200" dirty="0" smtClean="0"/>
                  <a:t>১) </a:t>
                </a:r>
                <a:r>
                  <a:rPr lang="bn-BD" sz="3200" dirty="0"/>
                  <a:t>সরল কর: </a:t>
                </a:r>
                <a:r>
                  <a:rPr lang="en-US" sz="3200" dirty="0"/>
                  <a:t>(5a+7b)</a:t>
                </a:r>
                <a:r>
                  <a:rPr lang="en-US" sz="3200" baseline="30000" dirty="0"/>
                  <a:t>2 </a:t>
                </a:r>
                <a:r>
                  <a:rPr lang="en-US" sz="3200" dirty="0" smtClean="0"/>
                  <a:t>7b)(5a-7b)+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</a:rPr>
                          <m:t>5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7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 smtClean="0"/>
              </a:p>
              <a:p>
                <a:r>
                  <a:rPr lang="bn-BD" sz="3200" dirty="0" smtClean="0"/>
                  <a:t>২) </a:t>
                </a:r>
                <a:r>
                  <a:rPr lang="bn-BD" sz="3200" dirty="0"/>
                  <a:t>(</a:t>
                </a:r>
                <a:r>
                  <a:rPr lang="en-US" sz="3200" dirty="0"/>
                  <a:t>a-b)</a:t>
                </a:r>
                <a:r>
                  <a:rPr lang="en-US" sz="3200" baseline="30000" dirty="0"/>
                  <a:t>2</a:t>
                </a:r>
                <a:r>
                  <a:rPr lang="bn-BD" sz="3200" dirty="0"/>
                  <a:t>এর সুত্রটি প্রতিষঠা কর।</a:t>
                </a:r>
              </a:p>
              <a:p>
                <a:pPr marL="0" indent="0">
                  <a:buNone/>
                </a:pPr>
                <a:r>
                  <a:rPr lang="bn-BD" sz="3200" dirty="0" smtClean="0"/>
                  <a:t>  ৩) </a:t>
                </a:r>
                <a:r>
                  <a:rPr lang="en-US" sz="3200" dirty="0" smtClean="0"/>
                  <a:t>(</a:t>
                </a:r>
                <a:r>
                  <a:rPr lang="en-US" sz="3200" dirty="0" err="1" smtClean="0"/>
                  <a:t>a+b</a:t>
                </a:r>
                <a:r>
                  <a:rPr lang="en-US" sz="3200" dirty="0" smtClean="0"/>
                  <a:t>)</a:t>
                </a:r>
                <a:r>
                  <a:rPr lang="en-US" sz="3200" baseline="30000" dirty="0" smtClean="0"/>
                  <a:t>2</a:t>
                </a:r>
                <a:r>
                  <a:rPr lang="bn-BD" sz="3200" dirty="0" smtClean="0"/>
                  <a:t> </a:t>
                </a:r>
                <a:r>
                  <a:rPr lang="bn-BD" sz="3200" dirty="0"/>
                  <a:t>এর জ্যামিতিক ব্যাখ্যা দাও।</a:t>
                </a:r>
                <a:endParaRPr lang="en-US" sz="3200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864" t="-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6432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2" name="push.wav"/>
          </p:stSnd>
        </p:sndAc>
      </p:transition>
    </mc:Choice>
    <mc:Fallback>
      <p:transition spd="slow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981200"/>
          </a:xfrm>
        </p:spPr>
        <p:txBody>
          <a:bodyPr>
            <a:noAutofit/>
          </a:bodyPr>
          <a:lstStyle/>
          <a:p>
            <a:r>
              <a:rPr lang="bn-BD" sz="11500" dirty="0" smtClean="0"/>
              <a:t>মূল্যায়ন</a:t>
            </a:r>
            <a:endParaRPr lang="en-US" sz="11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81000" y="2286000"/>
                <a:ext cx="8503920" cy="3733800"/>
              </a:xfrm>
            </p:spPr>
            <p:txBody>
              <a:bodyPr>
                <a:normAutofit/>
              </a:bodyPr>
              <a:lstStyle/>
              <a:p>
                <a:r>
                  <a:rPr lang="bn-BD" sz="4800" dirty="0" smtClean="0"/>
                  <a:t>১) </a:t>
                </a:r>
                <a:r>
                  <a:rPr lang="en-US" sz="4800" dirty="0" smtClean="0"/>
                  <a:t>a</a:t>
                </a:r>
                <a:r>
                  <a:rPr lang="en-US" sz="4800" baseline="30000" dirty="0" smtClean="0"/>
                  <a:t>2</a:t>
                </a:r>
                <a:r>
                  <a:rPr lang="en-US" sz="4800" dirty="0" smtClean="0"/>
                  <a:t>+2ab+b</a:t>
                </a:r>
                <a:r>
                  <a:rPr lang="en-US" sz="4800" baseline="30000" dirty="0" smtClean="0"/>
                  <a:t>2</a:t>
                </a:r>
                <a:r>
                  <a:rPr lang="en-US" sz="4800" dirty="0" smtClean="0"/>
                  <a:t>=</a:t>
                </a:r>
                <a:r>
                  <a:rPr lang="bn-BD" sz="4800" dirty="0" smtClean="0"/>
                  <a:t>কত?</a:t>
                </a:r>
              </a:p>
              <a:p>
                <a:r>
                  <a:rPr lang="bn-BD" sz="4800" dirty="0" smtClean="0"/>
                  <a:t>২)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4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/>
                          </a:rPr>
                          <m:t>(</m:t>
                        </m:r>
                        <m:r>
                          <a:rPr lang="en-US" sz="4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4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4800" b="0" i="1" smtClean="0">
                            <a:latin typeface="Cambria Math"/>
                          </a:rPr>
                          <m:t>𝑦</m:t>
                        </m:r>
                        <m:r>
                          <a:rPr lang="en-US" sz="4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4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800" dirty="0" smtClean="0"/>
                  <a:t>=</a:t>
                </a:r>
                <a:r>
                  <a:rPr lang="bn-BD" sz="4800" dirty="0" smtClean="0"/>
                  <a:t> কত বোর্ডে লিখে দেখাও </a:t>
                </a:r>
                <a:endParaRPr lang="en-US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81000" y="2286000"/>
                <a:ext cx="8503920" cy="3733800"/>
              </a:xfrm>
              <a:blipFill rotWithShape="1">
                <a:blip r:embed="rId3"/>
                <a:stretch>
                  <a:fillRect l="-2222" t="-5057" r="-25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5128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suction.wav"/>
          </p:stSnd>
        </p:sndAc>
      </p:transition>
    </mc:Choice>
    <mc:Fallback>
      <p:transition spd="slow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371600"/>
          </a:xfrm>
        </p:spPr>
        <p:txBody>
          <a:bodyPr>
            <a:noAutofit/>
          </a:bodyPr>
          <a:lstStyle/>
          <a:p>
            <a:r>
              <a:rPr lang="bn-BD" sz="9600" dirty="0" smtClean="0"/>
              <a:t>বাড়ীর কাজ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059632"/>
            <a:ext cx="8503920" cy="4498848"/>
          </a:xfrm>
        </p:spPr>
        <p:txBody>
          <a:bodyPr>
            <a:normAutofit/>
          </a:bodyPr>
          <a:lstStyle/>
          <a:p>
            <a:r>
              <a:rPr lang="bn-BD" sz="4400" dirty="0" smtClean="0"/>
              <a:t>১) </a:t>
            </a:r>
            <a:r>
              <a:rPr lang="bn-BD" sz="4400" b="1" i="1" dirty="0"/>
              <a:t>বর্গ</a:t>
            </a:r>
            <a:r>
              <a:rPr lang="bn-BD" sz="4400" dirty="0" smtClean="0"/>
              <a:t>  </a:t>
            </a:r>
            <a:r>
              <a:rPr lang="bn-BD" sz="6600" dirty="0" smtClean="0"/>
              <a:t>নির্নয় কর : </a:t>
            </a:r>
            <a:r>
              <a:rPr lang="en-US" sz="6600" dirty="0" err="1" smtClean="0"/>
              <a:t>a-b+c</a:t>
            </a:r>
            <a:endParaRPr lang="en-US" sz="6600" dirty="0" smtClean="0"/>
          </a:p>
          <a:p>
            <a:r>
              <a:rPr lang="bn-BD" sz="4400" dirty="0" smtClean="0"/>
              <a:t>২) </a:t>
            </a:r>
            <a:r>
              <a:rPr lang="bn-BD" sz="4400" b="1" i="1" dirty="0" smtClean="0"/>
              <a:t>বর্গ</a:t>
            </a:r>
            <a:r>
              <a:rPr lang="bn-BD" sz="4400" dirty="0" smtClean="0"/>
              <a:t>  </a:t>
            </a:r>
            <a:r>
              <a:rPr lang="bn-BD" sz="6600" dirty="0"/>
              <a:t>নির্নয় কর </a:t>
            </a:r>
            <a:r>
              <a:rPr lang="bn-BD" sz="6600" dirty="0" smtClean="0"/>
              <a:t>: </a:t>
            </a:r>
            <a:r>
              <a:rPr lang="en-US" sz="6000" dirty="0" smtClean="0"/>
              <a:t>99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92008374"/>
      </p:ext>
    </p:extLst>
  </p:cSld>
  <p:clrMapOvr>
    <a:masterClrMapping/>
  </p:clrMapOvr>
  <p:transition spd="slow">
    <p:cover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Autofit/>
          </a:bodyPr>
          <a:lstStyle/>
          <a:p>
            <a:r>
              <a:rPr lang="bn-BD" sz="16600" i="1" dirty="0" smtClean="0"/>
              <a:t>ধন্যবাদ</a:t>
            </a:r>
            <a:endParaRPr lang="en-US" sz="16600" i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819400"/>
            <a:ext cx="5715000" cy="3581400"/>
          </a:xfrm>
        </p:spPr>
      </p:pic>
    </p:spTree>
    <p:extLst>
      <p:ext uri="{BB962C8B-B14F-4D97-AF65-F5344CB8AC3E}">
        <p14:creationId xmlns:p14="http://schemas.microsoft.com/office/powerpoint/2010/main" val="557369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type.wav"/>
          </p:stSnd>
        </p:sndAc>
      </p:transition>
    </mc:Choice>
    <mc:Fallback>
      <p:transition spd="slow"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47800"/>
            <a:ext cx="6629400" cy="5029200"/>
          </a:xfrm>
        </p:spPr>
        <p:txBody>
          <a:bodyPr>
            <a:normAutofit lnSpcReduction="10000"/>
          </a:bodyPr>
          <a:lstStyle/>
          <a:p>
            <a:pPr algn="l"/>
            <a:r>
              <a:rPr lang="bn-BD" sz="4800" i="1" dirty="0" smtClean="0"/>
              <a:t>মোঃ আফজাল হোসেন</a:t>
            </a:r>
          </a:p>
          <a:p>
            <a:pPr algn="l"/>
            <a:r>
              <a:rPr lang="bn-BD" sz="4800" dirty="0" smtClean="0"/>
              <a:t>সহকারী শিক্ষক</a:t>
            </a:r>
          </a:p>
          <a:p>
            <a:pPr algn="l"/>
            <a:r>
              <a:rPr lang="bn-BD" sz="4800" dirty="0" smtClean="0"/>
              <a:t>হাজী ওয়াজেদ আলী মাধ্যমিক বিদ্যালয়</a:t>
            </a:r>
            <a:endParaRPr lang="en-US" sz="4800" dirty="0" smtClean="0"/>
          </a:p>
          <a:p>
            <a:pPr algn="r"/>
            <a:r>
              <a:rPr lang="en-US" sz="3000" dirty="0"/>
              <a:t> </a:t>
            </a:r>
            <a:r>
              <a:rPr lang="en-US" sz="3000" dirty="0" smtClean="0"/>
              <a:t>             #</a:t>
            </a:r>
            <a:r>
              <a:rPr lang="bn-BD" sz="3000" dirty="0" smtClean="0"/>
              <a:t>৭ম শ্রেনি</a:t>
            </a:r>
          </a:p>
          <a:p>
            <a:pPr algn="r"/>
            <a:r>
              <a:rPr lang="bn-BD" sz="3000" dirty="0"/>
              <a:t> </a:t>
            </a:r>
            <a:r>
              <a:rPr lang="bn-BD" sz="3000" dirty="0" smtClean="0"/>
              <a:t>         #গণিত</a:t>
            </a:r>
          </a:p>
          <a:p>
            <a:pPr algn="r"/>
            <a:r>
              <a:rPr lang="bn-BD" sz="3000" dirty="0"/>
              <a:t> </a:t>
            </a:r>
            <a:r>
              <a:rPr lang="bn-BD" sz="3000" dirty="0" smtClean="0"/>
              <a:t>          *৪র্থ অধ্যায় </a:t>
            </a:r>
            <a:r>
              <a:rPr lang="bn-BD" sz="4800" dirty="0" smtClean="0"/>
              <a:t>    </a:t>
            </a:r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84742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512" y="1524000"/>
            <a:ext cx="987638" cy="993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457200" y="1603375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329720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308" y="2478087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612" y="2517775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62" y="2517775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517775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767" y="1401579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732" y="1401580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854" y="1484312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145" y="1401580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637" y="2133600"/>
            <a:ext cx="98742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lowchart: Or 2"/>
          <p:cNvSpPr/>
          <p:nvPr/>
        </p:nvSpPr>
        <p:spPr>
          <a:xfrm>
            <a:off x="914400" y="609600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Or 16"/>
          <p:cNvSpPr/>
          <p:nvPr/>
        </p:nvSpPr>
        <p:spPr>
          <a:xfrm>
            <a:off x="1747901" y="609600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Or 17"/>
          <p:cNvSpPr/>
          <p:nvPr/>
        </p:nvSpPr>
        <p:spPr>
          <a:xfrm>
            <a:off x="4085783" y="474689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Or 18"/>
          <p:cNvSpPr/>
          <p:nvPr/>
        </p:nvSpPr>
        <p:spPr>
          <a:xfrm>
            <a:off x="5220612" y="455676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Or 19"/>
          <p:cNvSpPr/>
          <p:nvPr/>
        </p:nvSpPr>
        <p:spPr>
          <a:xfrm>
            <a:off x="6311799" y="455676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Or 20"/>
          <p:cNvSpPr/>
          <p:nvPr/>
        </p:nvSpPr>
        <p:spPr>
          <a:xfrm>
            <a:off x="7454145" y="482734"/>
            <a:ext cx="612648" cy="61264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4344108" y="5111019"/>
            <a:ext cx="1021555" cy="73576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5800561" y="5122264"/>
            <a:ext cx="940438" cy="7657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7032909" y="5153491"/>
            <a:ext cx="914948" cy="67705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8175982" y="5113517"/>
            <a:ext cx="887618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/>
          <p:cNvSpPr/>
          <p:nvPr/>
        </p:nvSpPr>
        <p:spPr>
          <a:xfrm>
            <a:off x="4383259" y="4407733"/>
            <a:ext cx="982588" cy="6770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/>
          <p:cNvSpPr/>
          <p:nvPr/>
        </p:nvSpPr>
        <p:spPr>
          <a:xfrm>
            <a:off x="5632038" y="4436464"/>
            <a:ext cx="944219" cy="685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>
            <a:off x="6924447" y="4440836"/>
            <a:ext cx="941768" cy="685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8102503" y="4467691"/>
            <a:ext cx="983528" cy="685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7871956" y="3670093"/>
            <a:ext cx="1060704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>
            <a:off x="4416880" y="6002313"/>
            <a:ext cx="1060704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>
            <a:off x="5637710" y="6089755"/>
            <a:ext cx="1060704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>
            <a:off x="6887153" y="6040412"/>
            <a:ext cx="1060704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>
            <a:off x="8089439" y="6002313"/>
            <a:ext cx="1060704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>
            <a:off x="1560512" y="5265920"/>
            <a:ext cx="1060704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/>
          <p:cNvSpPr/>
          <p:nvPr/>
        </p:nvSpPr>
        <p:spPr>
          <a:xfrm>
            <a:off x="457200" y="5265920"/>
            <a:ext cx="1060704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Isosceles Triangle 37"/>
          <p:cNvSpPr/>
          <p:nvPr/>
        </p:nvSpPr>
        <p:spPr>
          <a:xfrm>
            <a:off x="1523873" y="4362139"/>
            <a:ext cx="1060704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Isosceles Triangle 38"/>
          <p:cNvSpPr/>
          <p:nvPr/>
        </p:nvSpPr>
        <p:spPr>
          <a:xfrm>
            <a:off x="310896" y="4392743"/>
            <a:ext cx="1060704" cy="69204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Isosceles Triangle 39"/>
          <p:cNvSpPr/>
          <p:nvPr/>
        </p:nvSpPr>
        <p:spPr>
          <a:xfrm>
            <a:off x="4416880" y="3661975"/>
            <a:ext cx="876012" cy="6901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5580315" y="3670093"/>
            <a:ext cx="876012" cy="6901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>
            <a:off x="6680798" y="3679150"/>
            <a:ext cx="876012" cy="6901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21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sndAc>
          <p:stSnd>
            <p:snd r:embed="rId2" name="bomb.wav"/>
          </p:stSnd>
        </p:sndAc>
      </p:transition>
    </mc:Choice>
    <mc:Fallback>
      <p:transition spd="slow"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 </a:t>
            </a:r>
            <a:r>
              <a:rPr lang="en-US" sz="4000" dirty="0" err="1" smtClean="0"/>
              <a:t>a,b,c,d,e,f,g,h</a:t>
            </a:r>
            <a:r>
              <a:rPr lang="en-US" sz="4000" dirty="0" smtClean="0"/>
              <a:t>,…………………</a:t>
            </a:r>
            <a:r>
              <a:rPr lang="en-US" sz="4000" dirty="0" err="1" smtClean="0"/>
              <a:t>x,y,z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1,2,3,4,5,6,7,8,9,0…………..</a:t>
            </a:r>
          </a:p>
          <a:p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3537466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এগুলোকে কি বলা হয়?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999036952"/>
      </p:ext>
    </p:extLst>
  </p:cSld>
  <p:clrMapOvr>
    <a:masterClrMapping/>
  </p:clrMapOvr>
  <p:transition spd="med"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8000" dirty="0" smtClean="0"/>
              <a:t>পাঠ শিরোনাম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n-BD" sz="7200" i="1" dirty="0" smtClean="0"/>
              <a:t> বীজগানিতিক রাশির বর্গ নির্নয়ের সূত্র</a:t>
            </a:r>
            <a:endParaRPr lang="en-US" sz="7200" i="1" dirty="0"/>
          </a:p>
        </p:txBody>
      </p:sp>
    </p:spTree>
    <p:extLst>
      <p:ext uri="{BB962C8B-B14F-4D97-AF65-F5344CB8AC3E}">
        <p14:creationId xmlns:p14="http://schemas.microsoft.com/office/powerpoint/2010/main" val="1971988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6000" dirty="0" smtClean="0"/>
              <a:t>শিখনফল</a:t>
            </a:r>
            <a:endParaRPr lang="en-US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/>
                          </a:rPr>
                          <m:t>(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4400" b="0" i="1" smtClean="0">
                            <a:latin typeface="Cambria Math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  <m:r>
                          <a:rPr lang="en-US" sz="4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4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bn-BD" sz="4400" dirty="0" smtClean="0"/>
                  <a:t>এর সূত্র বলতে ও লিখতে পারবে।</a:t>
                </a:r>
              </a:p>
              <a:p>
                <a:r>
                  <a:rPr lang="bn-BD" sz="4400" dirty="0" smtClean="0"/>
                  <a:t>এই সূত্রটির জ্যামিতিক ব্যাখ্যা করতে পারবে।</a:t>
                </a:r>
              </a:p>
              <a:p>
                <a:r>
                  <a:rPr lang="bn-BD" sz="4400" dirty="0"/>
                  <a:t>এই </a:t>
                </a:r>
                <a:r>
                  <a:rPr lang="bn-BD" sz="4400" dirty="0" smtClean="0"/>
                  <a:t>সূত্রটির প্রয়োগ করতে পারবে।</a:t>
                </a:r>
                <a14:m>
                  <m:oMath xmlns:m="http://schemas.openxmlformats.org/officeDocument/2006/math">
                    <a:fld id="{83E03E98-E683-4F5E-A8BE-985E1338B85F}" type="mathplaceholder">
                      <a:rPr lang="en-US" sz="4400" i="1">
                        <a:latin typeface="Cambria Math"/>
                      </a:rPr>
                      <a:t>.</a:t>
                    </a:fld>
                  </m:oMath>
                </a14:m>
                <a:endParaRPr lang="en-US" sz="4400" dirty="0"/>
              </a:p>
              <a:p>
                <a:endParaRPr lang="en-US" sz="4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935" t="-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7164159"/>
      </p:ext>
    </p:extLst>
  </p:cSld>
  <p:clrMapOvr>
    <a:masterClrMapping/>
  </p:clrMapOvr>
  <p:transition spd="slow">
    <p:push dir="u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52400" y="762000"/>
                <a:ext cx="8503920" cy="457200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bn-BD" sz="5400" b="0" i="1" smtClean="0">
                            <a:latin typeface="Cambria Math"/>
                          </a:rPr>
                          <m:t>(</m:t>
                        </m:r>
                        <m:r>
                          <a:rPr lang="en-US" sz="5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5400" b="0" i="1" smtClean="0">
                            <a:latin typeface="Cambria Math"/>
                          </a:rPr>
                          <m:t>+</m:t>
                        </m:r>
                        <m:r>
                          <a:rPr lang="en-US" sz="5400" b="0" i="1" smtClean="0">
                            <a:latin typeface="Cambria Math"/>
                          </a:rPr>
                          <m:t>𝑏</m:t>
                        </m:r>
                        <m:r>
                          <a:rPr lang="en-US" sz="5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5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5400" dirty="0" smtClean="0"/>
                  <a:t>=(</a:t>
                </a:r>
                <a:r>
                  <a:rPr lang="en-US" sz="5400" dirty="0" err="1" smtClean="0"/>
                  <a:t>a+b</a:t>
                </a:r>
                <a:r>
                  <a:rPr lang="en-US" sz="5400" dirty="0" smtClean="0"/>
                  <a:t>)(</a:t>
                </a:r>
                <a:r>
                  <a:rPr lang="en-US" sz="5400" dirty="0" err="1" smtClean="0"/>
                  <a:t>a+b</a:t>
                </a:r>
                <a:r>
                  <a:rPr lang="en-US" sz="5400" dirty="0" smtClean="0"/>
                  <a:t>)</a:t>
                </a:r>
              </a:p>
              <a:p>
                <a:r>
                  <a:rPr lang="en-US" sz="5400" dirty="0"/>
                  <a:t> </a:t>
                </a:r>
                <a:r>
                  <a:rPr lang="en-US" sz="5400" dirty="0" smtClean="0"/>
                  <a:t>    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54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5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5400" dirty="0" smtClean="0"/>
                  <a:t>+ab+ab+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5400" b="0" i="1" dirty="0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54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5400" dirty="0" smtClean="0"/>
              </a:p>
              <a:p>
                <a:r>
                  <a:rPr lang="en-US" sz="5400" dirty="0"/>
                  <a:t> </a:t>
                </a:r>
                <a:r>
                  <a:rPr lang="en-US" sz="5400" dirty="0" smtClean="0"/>
                  <a:t>    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54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5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5400" dirty="0" smtClean="0"/>
                  <a:t>+2ab+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5400" b="0" i="1" dirty="0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54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5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52400" y="762000"/>
                <a:ext cx="8503920" cy="4572000"/>
              </a:xfrm>
              <a:blipFill rotWithShape="1">
                <a:blip r:embed="rId3"/>
                <a:stretch>
                  <a:fillRect l="-2509" t="-3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185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sndAc>
          <p:stSnd>
            <p:snd r:embed="rId2" name="chimes.wav"/>
          </p:stSnd>
        </p:sndAc>
      </p:transition>
    </mc:Choice>
    <mc:Fallback>
      <p:transition spd="slow"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bn-BD" sz="4400" dirty="0" smtClean="0"/>
              <a:t>জ্যামিতিক ব্যাখ্যা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676400"/>
            <a:ext cx="7848600" cy="5181600"/>
          </a:xfrm>
        </p:spPr>
        <p:txBody>
          <a:bodyPr/>
          <a:lstStyle/>
          <a:p>
            <a:r>
              <a:rPr lang="bn-BD" dirty="0" smtClean="0"/>
              <a:t>                                                                                                         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07280" y="2145685"/>
            <a:ext cx="4267200" cy="3930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(</a:t>
            </a:r>
            <a:r>
              <a:rPr lang="en-US" sz="4000" dirty="0" err="1" smtClean="0"/>
              <a:t>a+b</a:t>
            </a:r>
            <a:r>
              <a:rPr lang="en-US" sz="4000" dirty="0" smtClean="0"/>
              <a:t>)</a:t>
            </a:r>
            <a:r>
              <a:rPr lang="en-US" sz="4000" baseline="30000" dirty="0" smtClean="0"/>
              <a:t>2</a:t>
            </a:r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2881207" y="2158692"/>
            <a:ext cx="1541664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ab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203467" y="2145685"/>
            <a:ext cx="2677739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a</a:t>
            </a:r>
            <a:r>
              <a:rPr lang="en-US" sz="4000" baseline="30000" dirty="0" smtClean="0"/>
              <a:t>2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203467" y="4673291"/>
            <a:ext cx="2677740" cy="14024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ab</a:t>
            </a:r>
            <a:endParaRPr lang="en-US" sz="4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38007" y="1981200"/>
            <a:ext cx="426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676400" y="22860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400503" y="2286000"/>
            <a:ext cx="7620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676400" y="4833312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17550" y="1367135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</a:t>
            </a:r>
            <a:r>
              <a:rPr lang="en-US" sz="2400" dirty="0" err="1"/>
              <a:t>a</a:t>
            </a:r>
            <a:r>
              <a:rPr lang="en-US" sz="2400" dirty="0" err="1" smtClean="0"/>
              <a:t>+b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-533400" y="2819400"/>
            <a:ext cx="295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6172200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(</a:t>
            </a:r>
            <a:r>
              <a:rPr lang="en-US" sz="4000" dirty="0" err="1" smtClean="0"/>
              <a:t>a+b</a:t>
            </a:r>
            <a:r>
              <a:rPr lang="en-US" sz="4000" dirty="0" smtClean="0"/>
              <a:t>)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=a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+2ab+b</a:t>
            </a:r>
            <a:r>
              <a:rPr lang="en-US" sz="4000" baseline="30000" dirty="0" smtClean="0"/>
              <a:t>2</a:t>
            </a:r>
            <a:endParaRPr lang="en-US" sz="4000" dirty="0"/>
          </a:p>
        </p:txBody>
      </p:sp>
      <p:sp>
        <p:nvSpPr>
          <p:cNvPr id="17" name="Rectangle 16"/>
          <p:cNvSpPr/>
          <p:nvPr/>
        </p:nvSpPr>
        <p:spPr>
          <a:xfrm>
            <a:off x="2881208" y="4660285"/>
            <a:ext cx="1541664" cy="1415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b</a:t>
            </a:r>
            <a:r>
              <a:rPr lang="en-US" sz="4000" baseline="30000" dirty="0"/>
              <a:t>2</a:t>
            </a:r>
            <a:endParaRPr lang="en-US" sz="40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-195099" y="2145685"/>
            <a:ext cx="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-152400" y="4833312"/>
            <a:ext cx="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907280" y="1981200"/>
            <a:ext cx="42367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096000" y="1520826"/>
            <a:ext cx="243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>
                <a:solidFill>
                  <a:prstClr val="black"/>
                </a:solidFill>
              </a:rPr>
              <a:t>a+b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-533400" y="5029200"/>
            <a:ext cx="338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2189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sndAc>
          <p:stSnd>
            <p:snd r:embed="rId2" name="coin.wav"/>
          </p:stSnd>
        </p:sndAc>
      </p:transition>
    </mc:Choice>
    <mc:Fallback>
      <p:transition spd="slow"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6600" dirty="0" smtClean="0"/>
              <a:t>বর্গ নির্নয়</a:t>
            </a:r>
            <a:endParaRPr lang="en-US" sz="6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bn-BD" sz="4000" b="0" i="1" smtClean="0">
                            <a:latin typeface="Cambria Math"/>
                          </a:rPr>
                          <m:t>(</m:t>
                        </m:r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/>
                          </a:rPr>
                          <m:t>+</m:t>
                        </m:r>
                        <m:r>
                          <a:rPr lang="en-US" sz="4000" b="0" i="1" smtClean="0">
                            <a:latin typeface="Cambria Math"/>
                          </a:rPr>
                          <m:t>5</m:t>
                        </m:r>
                        <m:r>
                          <a:rPr lang="en-US" sz="4000" b="0" i="1" smtClean="0">
                            <a:latin typeface="Cambria Math"/>
                          </a:rPr>
                          <m:t>𝑦</m:t>
                        </m:r>
                        <m:r>
                          <a:rPr lang="en-US" sz="40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sz="4000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sz="4000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40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40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+2.2x.5y+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sz="4000" b="0" i="1" dirty="0" smtClean="0">
                            <a:latin typeface="Cambria Math"/>
                          </a:rPr>
                          <m:t>5</m:t>
                        </m:r>
                        <m:r>
                          <a:rPr lang="en-US" sz="4000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US" sz="40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40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 smtClean="0"/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                  =4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+20xy+25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40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2296" t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3971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sndAc>
          <p:stSnd>
            <p:snd r:embed="rId2" name="explode.wav"/>
          </p:stSnd>
        </p:sndAc>
      </p:transition>
    </mc:Choice>
    <mc:Fallback>
      <p:transition spd="slow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355</TotalTime>
  <Words>314</Words>
  <Application>Microsoft Office PowerPoint</Application>
  <PresentationFormat>On-screen Show (4:3)</PresentationFormat>
  <Paragraphs>56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PowerPoint Presentation</vt:lpstr>
      <vt:lpstr>PowerPoint Presentation</vt:lpstr>
      <vt:lpstr>PowerPoint Presentation</vt:lpstr>
      <vt:lpstr>PowerPoint Presentation</vt:lpstr>
      <vt:lpstr>পাঠ শিরোনাম</vt:lpstr>
      <vt:lpstr>শিখনফল</vt:lpstr>
      <vt:lpstr>PowerPoint Presentation</vt:lpstr>
      <vt:lpstr>জ্যামিতিক ব্যাখ্যা</vt:lpstr>
      <vt:lpstr>বর্গ নির্নয়</vt:lpstr>
      <vt:lpstr>মান নির্নয়</vt:lpstr>
      <vt:lpstr>দলীয় কাজ</vt:lpstr>
      <vt:lpstr>মূল্যায়ন</vt:lpstr>
      <vt:lpstr>বাড়ীর কাজ</vt:lpstr>
      <vt:lpstr>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TSS</dc:creator>
  <cp:lastModifiedBy>TSS</cp:lastModifiedBy>
  <cp:revision>110</cp:revision>
  <dcterms:created xsi:type="dcterms:W3CDTF">2013-06-12T05:15:45Z</dcterms:created>
  <dcterms:modified xsi:type="dcterms:W3CDTF">2013-06-15T04:05:26Z</dcterms:modified>
</cp:coreProperties>
</file>